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66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90" r:id="rId19"/>
    <p:sldId id="29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51"/>
    <p:restoredTop sz="94689"/>
  </p:normalViewPr>
  <p:slideViewPr>
    <p:cSldViewPr snapToGrid="0" snapToObjects="1" showGuides="1">
      <p:cViewPr varScale="1">
        <p:scale>
          <a:sx n="107" d="100"/>
          <a:sy n="107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tmp>
</file>

<file path=ppt/media/image14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0239D73C-AF14-7643-8BC7-209F4FB10DDF}" type="datetimeFigureOut">
              <a:rPr lang="en-US" smtClean="0"/>
              <a:pPr/>
              <a:t>12/28/20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52A25F9-16D3-E64A-8639-7B020C319E7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973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Diversity:</a:t>
            </a:r>
          </a:p>
          <a:p>
            <a:endParaRPr lang="en-US" dirty="0"/>
          </a:p>
          <a:p>
            <a:r>
              <a:rPr lang="en-US" dirty="0"/>
              <a:t>18% of the students are international</a:t>
            </a:r>
          </a:p>
          <a:p>
            <a:r>
              <a:rPr lang="en-US" dirty="0"/>
              <a:t>14% of students are underrepresented minorities</a:t>
            </a:r>
          </a:p>
          <a:p>
            <a:r>
              <a:rPr lang="en-US" dirty="0"/>
              <a:t>14% of students are female (1 student is an URM female)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2A25F9-16D3-E64A-8639-7B020C319E7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865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used under </a:t>
            </a:r>
            <a:r>
              <a:rPr lang="en-US" dirty="0" err="1"/>
              <a:t>Pixabay</a:t>
            </a:r>
            <a:r>
              <a:rPr lang="en-US" dirty="0"/>
              <a:t> License which allows use for non-commercial purposes. Original available at: https://</a:t>
            </a:r>
            <a:r>
              <a:rPr lang="en-US" dirty="0" err="1"/>
              <a:t>pixabay.com</a:t>
            </a:r>
            <a:r>
              <a:rPr lang="en-US" dirty="0"/>
              <a:t>/photos/bored-female-girl-people-school-16811/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2A25F9-16D3-E64A-8639-7B020C319E7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422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2A25F9-16D3-E64A-8639-7B020C319E7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82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2A25F9-16D3-E64A-8639-7B020C319E7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11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7" descr="University at Buffalo, The State University of New York logo">
            <a:extLst>
              <a:ext uri="{FF2B5EF4-FFF2-40B4-BE49-F238E27FC236}">
                <a16:creationId xmlns:a16="http://schemas.microsoft.com/office/drawing/2014/main" id="{9C7DE7FF-FD86-434E-91D5-DF1AA23EE7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0400" y="6041329"/>
            <a:ext cx="4800600" cy="3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41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10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C6EF38F-8DF7-3941-B22C-502232E4CB0B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5098566" y="1079500"/>
            <a:ext cx="7093434" cy="5778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6167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hree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CAA554F-B37C-9E47-B5E4-82235D4EC6CD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5114631" y="1066800"/>
            <a:ext cx="7077369" cy="293259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9F5FDDA2-E7AF-294B-ACDF-BDB5997277BC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2499D1A-BF4E-8444-BF94-86863CA11648}"/>
              </a:ext>
            </a:extLst>
          </p:cNvPr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5408519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06A37-D6A5-0C40-A676-03633A9FD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21EA68-2B0A-7648-9710-0081FFDD7D68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27604589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hart Placeholder 2">
            <a:extLst>
              <a:ext uri="{FF2B5EF4-FFF2-40B4-BE49-F238E27FC236}">
                <a16:creationId xmlns:a16="http://schemas.microsoft.com/office/drawing/2014/main" id="{7B782143-2792-E14B-AE51-0FFA9028EB8A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5161935" y="1976285"/>
            <a:ext cx="6325152" cy="396731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  <a:p>
            <a:r>
              <a:rPr lang="en-US" dirty="0"/>
              <a:t>Drag chart to placeholder or click icon to add chart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494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n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7" descr="University at Buffalo, The State University of New York logo">
            <a:extLst>
              <a:ext uri="{FF2B5EF4-FFF2-40B4-BE49-F238E27FC236}">
                <a16:creationId xmlns:a16="http://schemas.microsoft.com/office/drawing/2014/main" id="{9C7DE7FF-FD86-434E-91D5-DF1AA23EE7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0402" y="6041329"/>
            <a:ext cx="4800595" cy="3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48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n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7" name="Picture 6" descr="University at Buffalo, The State University of New York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321146"/>
            <a:ext cx="4800600" cy="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521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n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7" name="Picture 6" descr="University at Buffalo, The State University of New York 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5600" y="321249"/>
            <a:ext cx="4800600" cy="3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64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6951472" cy="5909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695147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2402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6951472" cy="5909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695147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3219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Doub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2B2E-D090-724F-8681-FBE0CDA2F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59530-982F-0F4F-B296-9DB2F44D8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6928" y="2185416"/>
            <a:ext cx="4500372" cy="394868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367C6-4AC8-9C47-BDFA-A5613CF90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0200" y="2185416"/>
            <a:ext cx="4498848" cy="39502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9462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C5C1-32E2-374C-809B-D54BEC11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8817A-73B4-F340-8D0E-FB813E55F79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6928" y="2185416"/>
            <a:ext cx="5138928" cy="393192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26641-0094-3D49-865E-3DB9ECAC43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8" y="2593340"/>
            <a:ext cx="5140515" cy="3535744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E11705-25F9-194A-9D2F-C9FEEA3A574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185416"/>
            <a:ext cx="5138928" cy="394980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978716-6004-6344-B5D2-C780B062C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90800"/>
            <a:ext cx="5138928" cy="3538728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844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A2439-3BDA-DB47-AA02-5590274D4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9253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1614BA-85C5-BA49-A402-F7BCCCDB2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66ADF-AEA5-DC4B-841D-168372B89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928" y="2185416"/>
            <a:ext cx="10515600" cy="39682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University at Buffalo, The State University of New York logo">
            <a:extLst>
              <a:ext uri="{FF2B5EF4-FFF2-40B4-BE49-F238E27FC236}">
                <a16:creationId xmlns:a16="http://schemas.microsoft.com/office/drawing/2014/main" id="{27B0F206-4721-B742-B71F-C0AADA23A984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355600" y="321249"/>
            <a:ext cx="4800600" cy="355823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439930E-F253-DE46-B952-3E0957740773}"/>
              </a:ext>
            </a:extLst>
          </p:cNvPr>
          <p:cNvSpPr txBox="1">
            <a:spLocks/>
          </p:cNvSpPr>
          <p:nvPr userDrawn="1"/>
        </p:nvSpPr>
        <p:spPr>
          <a:xfrm>
            <a:off x="6938176" y="63197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53C135-CEC6-A548-8917-8F7FEB82358B}" type="slidenum">
              <a:rPr lang="en-US" b="1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37971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8" r:id="rId2"/>
    <p:sldLayoutId id="2147483663" r:id="rId3"/>
    <p:sldLayoutId id="2147483669" r:id="rId4"/>
    <p:sldLayoutId id="2147483650" r:id="rId5"/>
    <p:sldLayoutId id="2147483664" r:id="rId6"/>
    <p:sldLayoutId id="2147483652" r:id="rId7"/>
    <p:sldLayoutId id="2147483653" r:id="rId8"/>
    <p:sldLayoutId id="2147483654" r:id="rId9"/>
    <p:sldLayoutId id="2147483655" r:id="rId10"/>
    <p:sldLayoutId id="2147483665" r:id="rId11"/>
    <p:sldLayoutId id="2147483666" r:id="rId12"/>
    <p:sldLayoutId id="2147483660" r:id="rId13"/>
    <p:sldLayoutId id="2147483667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esentation Title">
            <a:extLst>
              <a:ext uri="{FF2B5EF4-FFF2-40B4-BE49-F238E27FC236}">
                <a16:creationId xmlns:a16="http://schemas.microsoft.com/office/drawing/2014/main" id="{1089AC9A-5D7D-5A4C-8605-7607252D4F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Ethics in the CSE Capstone</a:t>
            </a:r>
          </a:p>
        </p:txBody>
      </p:sp>
      <p:sp>
        <p:nvSpPr>
          <p:cNvPr id="7" name="Sub-topic">
            <a:extLst>
              <a:ext uri="{FF2B5EF4-FFF2-40B4-BE49-F238E27FC236}">
                <a16:creationId xmlns:a16="http://schemas.microsoft.com/office/drawing/2014/main" id="{9C71998B-4791-F94C-B599-D1D7674364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Matthew Hertz</a:t>
            </a:r>
          </a:p>
          <a:p>
            <a:r>
              <a:rPr lang="en-US" dirty="0" err="1"/>
              <a:t>mhertz@buffalo.edu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cse.buffalo.edu</a:t>
            </a:r>
            <a:r>
              <a:rPr lang="en-US" dirty="0"/>
              <a:t>/~</a:t>
            </a:r>
            <a:r>
              <a:rPr lang="en-US" dirty="0" err="1"/>
              <a:t>mhertz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07818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36875-9F7C-2D4C-8E3D-A9F2652F7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A1D66-3BE6-5E4D-AF54-C26A50B9A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Students given 35ish minutes to answer all questions</a:t>
            </a:r>
          </a:p>
          <a:p>
            <a:pPr lvl="1"/>
            <a:r>
              <a:rPr lang="en-US" dirty="0"/>
              <a:t>Reiterate that entire team must agree on all answers</a:t>
            </a:r>
          </a:p>
          <a:p>
            <a:r>
              <a:rPr lang="en-US" dirty="0"/>
              <a:t>First few </a:t>
            </a:r>
            <a:r>
              <a:rPr lang="en-US"/>
              <a:t>minutes easy </a:t>
            </a:r>
            <a:r>
              <a:rPr lang="en-US" dirty="0"/>
              <a:t>for student, but assume they being set up</a:t>
            </a:r>
          </a:p>
          <a:p>
            <a:pPr lvl="1"/>
            <a:r>
              <a:rPr lang="en-US" dirty="0">
                <a:solidFill>
                  <a:schemeClr val="tx1">
                    <a:alpha val="40000"/>
                  </a:schemeClr>
                </a:solidFill>
              </a:rPr>
              <a:t>(Again, they are not wrong)</a:t>
            </a:r>
          </a:p>
          <a:p>
            <a:pPr lvl="1"/>
            <a:r>
              <a:rPr lang="en-US" dirty="0"/>
              <a:t>Questions 1 &amp; 2 worded to reinforce their belief and set trap</a:t>
            </a:r>
          </a:p>
          <a:p>
            <a:r>
              <a:rPr lang="en-US" dirty="0"/>
              <a:t>Once question 3 reached, I start probing team's reasoning</a:t>
            </a:r>
          </a:p>
          <a:p>
            <a:pPr lvl="1"/>
            <a:r>
              <a:rPr lang="en-US" dirty="0"/>
              <a:t>Students rarely comfortable with answer</a:t>
            </a:r>
          </a:p>
          <a:p>
            <a:pPr lvl="1"/>
            <a:r>
              <a:rPr lang="en-US" dirty="0"/>
              <a:t>Debates begin as I demand unanimity within each team</a:t>
            </a:r>
          </a:p>
        </p:txBody>
      </p:sp>
    </p:spTree>
    <p:extLst>
      <p:ext uri="{BB962C8B-B14F-4D97-AF65-F5344CB8AC3E}">
        <p14:creationId xmlns:p14="http://schemas.microsoft.com/office/powerpoint/2010/main" val="3453550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7FC2B-DBED-2E4B-B2AA-B8B7533F4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Three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69F2A-B2DF-EF4E-AEC6-2680A46B0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2185416"/>
            <a:ext cx="7074843" cy="3968249"/>
          </a:xfrm>
        </p:spPr>
        <p:txBody>
          <a:bodyPr/>
          <a:lstStyle/>
          <a:p>
            <a:r>
              <a:rPr lang="en-US" dirty="0"/>
              <a:t>Social media question seems easy &amp; most answer comfortably…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205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7FC2B-DBED-2E4B-B2AA-B8B7533F4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Three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69F2A-B2DF-EF4E-AEC6-2680A46B0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2185416"/>
            <a:ext cx="7074843" cy="3968249"/>
          </a:xfrm>
        </p:spPr>
        <p:txBody>
          <a:bodyPr/>
          <a:lstStyle/>
          <a:p>
            <a:r>
              <a:rPr lang="en-US" dirty="0"/>
              <a:t>Social media question seems easy &amp; most answer comfortably…</a:t>
            </a:r>
            <a:br>
              <a:rPr lang="en-US" dirty="0"/>
            </a:br>
            <a:r>
              <a:rPr lang="en-US" dirty="0"/>
              <a:t>… until I get involved</a:t>
            </a:r>
          </a:p>
          <a:p>
            <a:pPr lvl="1"/>
            <a:r>
              <a:rPr lang="en-US" dirty="0"/>
              <a:t>Highlight NFL player DeSean Jackson's "gang connections"</a:t>
            </a:r>
          </a:p>
          <a:p>
            <a:r>
              <a:rPr lang="en-US" dirty="0"/>
              <a:t>Ask about fairness and what connections really mean</a:t>
            </a:r>
          </a:p>
          <a:p>
            <a:pPr lvl="1"/>
            <a:r>
              <a:rPr lang="en-US" dirty="0"/>
              <a:t>Can usually drive conversation to agree on potential bias</a:t>
            </a:r>
          </a:p>
          <a:p>
            <a:pPr lvl="1"/>
            <a:r>
              <a:rPr lang="en-US" dirty="0"/>
              <a:t>If consensus reached, ask if students comfortable losing data</a:t>
            </a:r>
          </a:p>
          <a:p>
            <a:pPr lvl="1"/>
            <a:r>
              <a:rPr lang="en-US" dirty="0"/>
              <a:t>Point out algorithms not biased; just following data patterns</a:t>
            </a:r>
          </a:p>
          <a:p>
            <a:r>
              <a:rPr lang="en-US" dirty="0"/>
              <a:t>Point out choices require that they identify unbiased data sources</a:t>
            </a:r>
          </a:p>
        </p:txBody>
      </p:sp>
    </p:spTree>
    <p:extLst>
      <p:ext uri="{BB962C8B-B14F-4D97-AF65-F5344CB8AC3E}">
        <p14:creationId xmlns:p14="http://schemas.microsoft.com/office/powerpoint/2010/main" val="2299318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7A440-D76E-8843-9FA8-EA4F15A5D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6951472" cy="590931"/>
          </a:xfrm>
        </p:spPr>
        <p:txBody>
          <a:bodyPr/>
          <a:lstStyle/>
          <a:p>
            <a:r>
              <a:rPr lang="en-US" dirty="0"/>
              <a:t>What Will They Do Next Year?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9CE80-D9D4-6E42-8B65-04E408F53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Point to real examples where people tasked to build systems</a:t>
            </a:r>
          </a:p>
          <a:p>
            <a:pPr lvl="1"/>
            <a:r>
              <a:rPr lang="en-US" dirty="0"/>
              <a:t>Most students uncomfortable with staying at job</a:t>
            </a:r>
          </a:p>
          <a:p>
            <a:pPr lvl="1"/>
            <a:r>
              <a:rPr lang="en-US" dirty="0"/>
              <a:t>Losing income (&amp; possible visa) also difficult for students</a:t>
            </a:r>
          </a:p>
          <a:p>
            <a:pPr lvl="1"/>
            <a:endParaRPr lang="en-US" dirty="0"/>
          </a:p>
          <a:p>
            <a:r>
              <a:rPr lang="en-US" dirty="0"/>
              <a:t>Good time to ask about their interviews and what companies do</a:t>
            </a:r>
          </a:p>
          <a:p>
            <a:endParaRPr lang="en-US" dirty="0"/>
          </a:p>
          <a:p>
            <a:r>
              <a:rPr lang="en-US" dirty="0"/>
              <a:t>Much less work to do now, team's drive their internal debates</a:t>
            </a:r>
          </a:p>
        </p:txBody>
      </p:sp>
    </p:spTree>
    <p:extLst>
      <p:ext uri="{BB962C8B-B14F-4D97-AF65-F5344CB8AC3E}">
        <p14:creationId xmlns:p14="http://schemas.microsoft.com/office/powerpoint/2010/main" val="1689595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7DF5C-A230-474F-94AF-7FF8EA231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073C6-5D9F-924A-912E-219848880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by showing examples of "just following data"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830793-9F83-354F-A8CD-BA857D4BA9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62" t="21866" r="19523" b="30483"/>
          <a:stretch/>
        </p:blipFill>
        <p:spPr>
          <a:xfrm>
            <a:off x="679269" y="2636084"/>
            <a:ext cx="5003074" cy="326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153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7DF5C-A230-474F-94AF-7FF8EA231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073C6-5D9F-924A-912E-219848880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by showing examples of "just following data"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830793-9F83-354F-A8CD-BA857D4BA9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l="34762" t="21866" r="19523" b="30483"/>
          <a:stretch/>
        </p:blipFill>
        <p:spPr>
          <a:xfrm>
            <a:off x="679269" y="2636084"/>
            <a:ext cx="5003074" cy="32678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1074C1-B0BD-D749-97DF-C0E155EC89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62" t="21866" r="19523" b="30483"/>
          <a:stretch/>
        </p:blipFill>
        <p:spPr>
          <a:xfrm>
            <a:off x="5789967" y="2636084"/>
            <a:ext cx="5003074" cy="326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2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7DF5C-A230-474F-94AF-7FF8EA231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073C6-5D9F-924A-912E-219848880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by showing examples of "just following data"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830793-9F83-354F-A8CD-BA857D4BA9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l="34762" t="21866" r="19523" b="30483"/>
          <a:stretch/>
        </p:blipFill>
        <p:spPr>
          <a:xfrm>
            <a:off x="679269" y="2636084"/>
            <a:ext cx="5003074" cy="32678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1074C1-B0BD-D749-97DF-C0E155EC89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l="34762" t="21866" r="19523" b="30483"/>
          <a:stretch/>
        </p:blipFill>
        <p:spPr>
          <a:xfrm>
            <a:off x="5794684" y="2686565"/>
            <a:ext cx="5003074" cy="32678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F17353-5231-A44A-80F0-BF2B543AE0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856" t="23890" r="20756" b="25555"/>
          <a:stretch/>
        </p:blipFill>
        <p:spPr>
          <a:xfrm>
            <a:off x="1613788" y="2686565"/>
            <a:ext cx="4857751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687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2B0BF-EA19-B64F-A756-6205F4B24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7" y="1001018"/>
            <a:ext cx="7346149" cy="1089529"/>
          </a:xfrm>
        </p:spPr>
        <p:txBody>
          <a:bodyPr/>
          <a:lstStyle/>
          <a:p>
            <a:r>
              <a:rPr lang="en-US" dirty="0"/>
              <a:t>Expand Ethical Issues To Consider</a:t>
            </a:r>
          </a:p>
        </p:txBody>
      </p:sp>
      <p:pic>
        <p:nvPicPr>
          <p:cNvPr id="4" name="Content Placeholder 8" descr="The Internet Is for Everyone, Right? Not With a Screen Reader | WIRED - Mozilla Firefox (Private Browsing)">
            <a:extLst>
              <a:ext uri="{FF2B5EF4-FFF2-40B4-BE49-F238E27FC236}">
                <a16:creationId xmlns:a16="http://schemas.microsoft.com/office/drawing/2014/main" id="{EA760B02-21B0-3445-8107-08F274BAC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14" r="3448" b="14111"/>
          <a:stretch/>
        </p:blipFill>
        <p:spPr>
          <a:xfrm rot="20489227">
            <a:off x="426191" y="2752760"/>
            <a:ext cx="5662612" cy="3084057"/>
          </a:xfrm>
        </p:spPr>
      </p:pic>
      <p:pic>
        <p:nvPicPr>
          <p:cNvPr id="5" name="Content Placeholder 5" descr="Screen Clipping">
            <a:extLst>
              <a:ext uri="{FF2B5EF4-FFF2-40B4-BE49-F238E27FC236}">
                <a16:creationId xmlns:a16="http://schemas.microsoft.com/office/drawing/2014/main" id="{273F33EE-EBB9-1D42-B90B-2D99AAE87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8721">
            <a:off x="5738231" y="2908443"/>
            <a:ext cx="5281234" cy="299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015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8B005-99FD-4647-BE5E-1E0124CAF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96BE7-2F4B-0D46-B259-BF9FBFCE2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upon activity by ending week ends asking student to write 1 page on ethics and their team's project</a:t>
            </a:r>
          </a:p>
          <a:p>
            <a:pPr lvl="1"/>
            <a:r>
              <a:rPr lang="en-US" dirty="0"/>
              <a:t>Most common answer: </a:t>
            </a:r>
            <a:br>
              <a:rPr lang="en-US" dirty="0"/>
            </a:br>
            <a:r>
              <a:rPr lang="en-US" dirty="0"/>
              <a:t>"There are no ethical implications of our project"</a:t>
            </a:r>
          </a:p>
        </p:txBody>
      </p:sp>
    </p:spTree>
    <p:extLst>
      <p:ext uri="{BB962C8B-B14F-4D97-AF65-F5344CB8AC3E}">
        <p14:creationId xmlns:p14="http://schemas.microsoft.com/office/powerpoint/2010/main" val="3146773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8B005-99FD-4647-BE5E-1E0124CAF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96BE7-2F4B-0D46-B259-BF9FBFCE2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upon activity by ending week ends asking student to write 1 page on ethics and their team's project</a:t>
            </a:r>
          </a:p>
          <a:p>
            <a:pPr lvl="1"/>
            <a:r>
              <a:rPr lang="en-US" dirty="0"/>
              <a:t>Most common answer: </a:t>
            </a:r>
            <a:br>
              <a:rPr lang="en-US" dirty="0"/>
            </a:br>
            <a:r>
              <a:rPr lang="en-US" dirty="0"/>
              <a:t>"There are no ethical implications of our project"</a:t>
            </a:r>
          </a:p>
          <a:p>
            <a:pPr marL="502920" lvl="1" indent="0" algn="ctr">
              <a:buNone/>
            </a:pPr>
            <a:r>
              <a:rPr lang="en-US" sz="12000" dirty="0"/>
              <a:t>😭</a:t>
            </a:r>
          </a:p>
          <a:p>
            <a:r>
              <a:rPr lang="en-US" dirty="0"/>
              <a:t>More work remains; any suggestions welcomed</a:t>
            </a:r>
          </a:p>
        </p:txBody>
      </p:sp>
    </p:spTree>
    <p:extLst>
      <p:ext uri="{BB962C8B-B14F-4D97-AF65-F5344CB8AC3E}">
        <p14:creationId xmlns:p14="http://schemas.microsoft.com/office/powerpoint/2010/main" val="437379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88DBE833-A922-5747-A36B-4314D3116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CSE442 – Software Engineering</a:t>
            </a:r>
          </a:p>
        </p:txBody>
      </p:sp>
      <p:sp>
        <p:nvSpPr>
          <p:cNvPr id="3" name="Slide Text">
            <a:extLst>
              <a:ext uri="{FF2B5EF4-FFF2-40B4-BE49-F238E27FC236}">
                <a16:creationId xmlns:a16="http://schemas.microsoft.com/office/drawing/2014/main" id="{38F3A7AD-BFCA-B14B-8363-A4C1A4B74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serves as capstone for computer science majors</a:t>
            </a:r>
          </a:p>
          <a:p>
            <a:pPr lvl="1"/>
            <a:r>
              <a:rPr lang="en-US" dirty="0"/>
              <a:t>Include heavy assessment responsibilities for ABET</a:t>
            </a:r>
          </a:p>
          <a:p>
            <a:r>
              <a:rPr lang="en-US" dirty="0"/>
              <a:t>Offered every term &amp; typically taken by students in the last year</a:t>
            </a:r>
          </a:p>
          <a:p>
            <a:r>
              <a:rPr lang="en-US" dirty="0"/>
              <a:t>Recent enrollment averages 150 students/term</a:t>
            </a:r>
          </a:p>
          <a:p>
            <a:pPr lvl="1"/>
            <a:r>
              <a:rPr lang="en-US" dirty="0"/>
              <a:t>Enrollment not homogenous, but diversity still limited</a:t>
            </a:r>
          </a:p>
          <a:p>
            <a:r>
              <a:rPr lang="en-US" dirty="0"/>
              <a:t>Course organized around group projects completed over term</a:t>
            </a:r>
          </a:p>
          <a:p>
            <a:pPr lvl="1"/>
            <a:r>
              <a:rPr lang="en-US" dirty="0"/>
              <a:t>Projects &amp; teams selected by students (with guidelines)</a:t>
            </a:r>
          </a:p>
          <a:p>
            <a:pPr lvl="1"/>
            <a:r>
              <a:rPr lang="en-US" dirty="0"/>
              <a:t>Team have 3 – 5 students; lectures include team activity</a:t>
            </a:r>
          </a:p>
        </p:txBody>
      </p:sp>
    </p:spTree>
    <p:extLst>
      <p:ext uri="{BB962C8B-B14F-4D97-AF65-F5344CB8AC3E}">
        <p14:creationId xmlns:p14="http://schemas.microsoft.com/office/powerpoint/2010/main" val="3397677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4BCC-62A4-5347-A255-9738BAF27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"Ethics Week"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F142D-FDB9-044E-A9B4-11015DA76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Week of lectures, activities, &amp; discussions about ethical issues</a:t>
            </a:r>
          </a:p>
          <a:p>
            <a:pPr lvl="1"/>
            <a:r>
              <a:rPr lang="en-US" dirty="0"/>
              <a:t>Reinforces ethical lessons from other classes; UB capstone</a:t>
            </a:r>
          </a:p>
          <a:p>
            <a:pPr lvl="1"/>
            <a:r>
              <a:rPr lang="en-US" dirty="0"/>
              <a:t>Needs ability to assess individual students for accreditation</a:t>
            </a:r>
          </a:p>
          <a:p>
            <a:pPr lvl="1"/>
            <a:endParaRPr lang="en-US" dirty="0"/>
          </a:p>
          <a:p>
            <a:r>
              <a:rPr lang="en-US" dirty="0"/>
              <a:t>Students very excited by chance to discuss topics</a:t>
            </a:r>
          </a:p>
        </p:txBody>
      </p:sp>
    </p:spTree>
    <p:extLst>
      <p:ext uri="{BB962C8B-B14F-4D97-AF65-F5344CB8AC3E}">
        <p14:creationId xmlns:p14="http://schemas.microsoft.com/office/powerpoint/2010/main" val="499837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4BCC-62A4-5347-A255-9738BAF27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"Ethics Week"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F142D-FDB9-044E-A9B4-11015DA76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Week of lectures, activities, &amp; discussions about ethical issues</a:t>
            </a:r>
          </a:p>
          <a:p>
            <a:pPr lvl="1"/>
            <a:r>
              <a:rPr lang="en-US" dirty="0"/>
              <a:t>Reinforces ethical lessons from other classes; UB capstone</a:t>
            </a:r>
          </a:p>
          <a:p>
            <a:pPr lvl="1"/>
            <a:r>
              <a:rPr lang="en-US" dirty="0"/>
              <a:t>Needs ability to assess individual students for accreditation</a:t>
            </a:r>
          </a:p>
          <a:p>
            <a:pPr lvl="1"/>
            <a:endParaRPr lang="en-US" dirty="0"/>
          </a:p>
          <a:p>
            <a:r>
              <a:rPr lang="en-US" dirty="0"/>
              <a:t>Students very excited by chance to discuss topics</a:t>
            </a:r>
          </a:p>
        </p:txBody>
      </p:sp>
      <p:pic>
        <p:nvPicPr>
          <p:cNvPr id="1030" name="Picture 6" descr="Bored, Female, Girl, People, School, Student, Tired">
            <a:extLst>
              <a:ext uri="{FF2B5EF4-FFF2-40B4-BE49-F238E27FC236}">
                <a16:creationId xmlns:a16="http://schemas.microsoft.com/office/drawing/2014/main" id="{2F43E760-13ED-FB47-8ADF-A9EAD16C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8" t="3809" r="11160" b="5333"/>
          <a:stretch/>
        </p:blipFill>
        <p:spPr bwMode="auto">
          <a:xfrm>
            <a:off x="5505704" y="3936214"/>
            <a:ext cx="3357155" cy="2844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499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4BCC-62A4-5347-A255-9738BAF27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"Ethics Week"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F142D-FDB9-044E-A9B4-11015DA76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Week of lectures, activities, &amp; discussions about ethical issues</a:t>
            </a:r>
          </a:p>
          <a:p>
            <a:pPr lvl="1"/>
            <a:r>
              <a:rPr lang="en-US" dirty="0"/>
              <a:t>Reinforces ethical lessons from other classes; UB capstone</a:t>
            </a:r>
          </a:p>
          <a:p>
            <a:pPr lvl="1"/>
            <a:r>
              <a:rPr lang="en-US" dirty="0"/>
              <a:t>Needs ability to assess individual students for accreditation</a:t>
            </a:r>
          </a:p>
          <a:p>
            <a:pPr lvl="1"/>
            <a:endParaRPr lang="en-US" dirty="0"/>
          </a:p>
          <a:p>
            <a:r>
              <a:rPr lang="en-US" dirty="0"/>
              <a:t>Students </a:t>
            </a:r>
            <a:r>
              <a:rPr lang="en-US" strike="sngStrike" dirty="0"/>
              <a:t>very excited by chance to discuss topics</a:t>
            </a:r>
            <a:br>
              <a:rPr lang="en-US" strike="sngStrike" dirty="0"/>
            </a:br>
            <a:r>
              <a:rPr lang="en-US" dirty="0"/>
              <a:t>                actively applying for jobs</a:t>
            </a:r>
            <a:br>
              <a:rPr lang="en-US" dirty="0"/>
            </a:br>
            <a:r>
              <a:rPr lang="en-US" dirty="0"/>
              <a:t>                reached part of term where end is visible</a:t>
            </a:r>
            <a:br>
              <a:rPr lang="en-US" dirty="0"/>
            </a:br>
            <a:r>
              <a:rPr lang="en-US" dirty="0"/>
              <a:t>                want to be anywhere BUT classroom</a:t>
            </a:r>
            <a:br>
              <a:rPr lang="en-US" dirty="0"/>
            </a:br>
            <a:r>
              <a:rPr lang="en-US" dirty="0"/>
              <a:t>                know </a:t>
            </a:r>
            <a:r>
              <a:rPr lang="en-US" b="1" i="1" dirty="0"/>
              <a:t>everything</a:t>
            </a:r>
            <a:r>
              <a:rPr lang="en-US" dirty="0"/>
              <a:t> they need about ethics &amp; real-life</a:t>
            </a:r>
            <a:endParaRPr 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54017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BC608-37C9-2745-8015-5EA31F431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Ethics Rubric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270FB-B7EC-6C45-AE5C-F882C253B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Developed as part of our grant from Mozilla foundation (thanks!)</a:t>
            </a:r>
          </a:p>
          <a:p>
            <a:pPr lvl="1"/>
            <a:r>
              <a:rPr lang="en-US" dirty="0"/>
              <a:t>Included input from faculty across departments and schools</a:t>
            </a:r>
          </a:p>
          <a:p>
            <a:pPr lvl="1"/>
            <a:endParaRPr lang="en-US" dirty="0"/>
          </a:p>
          <a:p>
            <a:r>
              <a:rPr lang="en-US" dirty="0"/>
              <a:t>Goal was to highlight issues while still being broadly applicable</a:t>
            </a:r>
          </a:p>
          <a:p>
            <a:pPr lvl="1"/>
            <a:r>
              <a:rPr lang="en-US" dirty="0"/>
              <a:t>Broad language valuable for faculty</a:t>
            </a:r>
          </a:p>
          <a:p>
            <a:pPr lvl="1"/>
            <a:r>
              <a:rPr lang="en-US" dirty="0"/>
              <a:t>Blasé students ready to dismiss anything academic</a:t>
            </a:r>
          </a:p>
          <a:p>
            <a:pPr lvl="1"/>
            <a:endParaRPr lang="en-US" dirty="0"/>
          </a:p>
          <a:p>
            <a:r>
              <a:rPr lang="en-US" dirty="0"/>
              <a:t>Outlines ethical dimensions for students to evaluate problem</a:t>
            </a:r>
          </a:p>
          <a:p>
            <a:pPr lvl="1"/>
            <a:r>
              <a:rPr lang="en-US" dirty="0"/>
              <a:t>Stole ideas from many existing rubrics</a:t>
            </a:r>
          </a:p>
          <a:p>
            <a:pPr lvl="1"/>
            <a:r>
              <a:rPr lang="en-US" dirty="0"/>
              <a:t>Added focus on types of problems CS student likely to face</a:t>
            </a:r>
          </a:p>
        </p:txBody>
      </p:sp>
    </p:spTree>
    <p:extLst>
      <p:ext uri="{BB962C8B-B14F-4D97-AF65-F5344CB8AC3E}">
        <p14:creationId xmlns:p14="http://schemas.microsoft.com/office/powerpoint/2010/main" val="3412550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BC608-37C9-2745-8015-5EA31F431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Ethics Rubric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270FB-B7EC-6C45-AE5C-F882C253B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2185416"/>
            <a:ext cx="7492855" cy="3968249"/>
          </a:xfrm>
        </p:spPr>
        <p:txBody>
          <a:bodyPr/>
          <a:lstStyle/>
          <a:p>
            <a:r>
              <a:rPr lang="en-US" dirty="0"/>
              <a:t>Developed as part of our grant from Mozilla foundation (thanks!)</a:t>
            </a:r>
          </a:p>
          <a:p>
            <a:pPr lvl="1"/>
            <a:r>
              <a:rPr lang="en-US" dirty="0"/>
              <a:t>Included input from faculty across departments and schools</a:t>
            </a:r>
          </a:p>
          <a:p>
            <a:pPr lvl="1"/>
            <a:endParaRPr lang="en-US" dirty="0"/>
          </a:p>
          <a:p>
            <a:r>
              <a:rPr lang="en-US" dirty="0"/>
              <a:t>Goal was to highlight issues while still being broadly applicable</a:t>
            </a:r>
          </a:p>
          <a:p>
            <a:pPr lvl="1"/>
            <a:r>
              <a:rPr lang="en-US" dirty="0"/>
              <a:t>Broad language valuable for faculty</a:t>
            </a:r>
          </a:p>
          <a:p>
            <a:pPr lvl="1"/>
            <a:r>
              <a:rPr lang="en-US" dirty="0"/>
              <a:t>Blasé students ready to dismiss anything academic</a:t>
            </a:r>
          </a:p>
          <a:p>
            <a:pPr lvl="1"/>
            <a:endParaRPr lang="en-US" dirty="0"/>
          </a:p>
          <a:p>
            <a:r>
              <a:rPr lang="en-US" dirty="0"/>
              <a:t>Outlines ethical dimensions for students to evaluate problem</a:t>
            </a:r>
          </a:p>
          <a:p>
            <a:pPr lvl="1"/>
            <a:r>
              <a:rPr lang="en-US" strike="sngStrike" dirty="0"/>
              <a:t>Stole ideas</a:t>
            </a:r>
            <a:r>
              <a:rPr lang="en-US" dirty="0"/>
              <a:t> Drew inspiration from many existing rubrics</a:t>
            </a:r>
          </a:p>
          <a:p>
            <a:pPr lvl="1"/>
            <a:r>
              <a:rPr lang="en-US" dirty="0"/>
              <a:t>Added focus on types of problems CS student likely to face</a:t>
            </a:r>
          </a:p>
        </p:txBody>
      </p:sp>
    </p:spTree>
    <p:extLst>
      <p:ext uri="{BB962C8B-B14F-4D97-AF65-F5344CB8AC3E}">
        <p14:creationId xmlns:p14="http://schemas.microsoft.com/office/powerpoint/2010/main" val="3942128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EE63-2C94-4540-A678-75BB42187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Rubric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D9531-AE44-3D47-B3C7-58432EA3A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Wanted assignment which exposed students to as many criteria as possible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sz="600" dirty="0"/>
          </a:p>
          <a:p>
            <a:r>
              <a:rPr lang="en-US" dirty="0"/>
              <a:t>"Main" assignment at week's end, but too late by then</a:t>
            </a:r>
          </a:p>
          <a:p>
            <a:pPr lvl="1"/>
            <a:r>
              <a:rPr lang="en-US" dirty="0"/>
              <a:t>Wanted activity to start week and get students' attention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7B66547-C2AF-1A47-A8A5-C3BD57C1E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3527134"/>
              </p:ext>
            </p:extLst>
          </p:nvPr>
        </p:nvGraphicFramePr>
        <p:xfrm>
          <a:off x="172141" y="3057020"/>
          <a:ext cx="9102490" cy="2225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102490">
                  <a:extLst>
                    <a:ext uri="{9D8B030D-6E8A-4147-A177-3AD203B41FA5}">
                      <a16:colId xmlns:a16="http://schemas.microsoft.com/office/drawing/2014/main" val="36459797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Students identify the ethical problem(s) presented in the scenario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84328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Students identify the stakeholder(s) in the scenario</a:t>
                      </a:r>
                      <a:endParaRPr lang="en-US" sz="18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895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Students explain the potential biases in the data or algorithms used in the scenario</a:t>
                      </a:r>
                      <a:endParaRPr lang="en-US" sz="18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0117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Students anticipates ethical or fairness problems that may arise when the algorithm is deployed</a:t>
                      </a:r>
                      <a:endParaRPr lang="en-US" sz="18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8679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Students describe the impact(s) of their proposed solution</a:t>
                      </a:r>
                      <a:endParaRPr lang="en-US" sz="18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8107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Students describe and compare other possible solutions with their proposed solution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510258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8537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EBF43-FF42-024A-BC83-84D10D322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Start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D35CF-69D1-DA4C-9F0E-62236DA22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each student pick up copy of activity &amp; get in project teams</a:t>
            </a:r>
          </a:p>
          <a:p>
            <a:r>
              <a:rPr lang="en-US" dirty="0"/>
              <a:t>Ask students to review dossier created for activity</a:t>
            </a:r>
          </a:p>
          <a:p>
            <a:pPr lvl="1"/>
            <a:r>
              <a:rPr lang="en-US" dirty="0"/>
              <a:t>Explain that all data on dossier </a:t>
            </a:r>
            <a:r>
              <a:rPr lang="en-US" b="1" i="1" dirty="0"/>
              <a:t>could</a:t>
            </a:r>
            <a:r>
              <a:rPr lang="en-US" dirty="0"/>
              <a:t> be real</a:t>
            </a:r>
          </a:p>
          <a:p>
            <a:r>
              <a:rPr lang="en-US" dirty="0"/>
              <a:t>Basis of "facts" are very real, but chosen to avoid any offense</a:t>
            </a:r>
          </a:p>
          <a:p>
            <a:pPr lvl="1"/>
            <a:r>
              <a:rPr lang="en-US" dirty="0"/>
              <a:t>Student body diverse and includes many experiences</a:t>
            </a:r>
          </a:p>
          <a:p>
            <a:pPr lvl="1"/>
            <a:r>
              <a:rPr lang="en-US" dirty="0"/>
              <a:t>Not all students as tactful as I would like &amp; avoid situation</a:t>
            </a:r>
          </a:p>
          <a:p>
            <a:pPr lvl="1"/>
            <a:r>
              <a:rPr lang="en-US" dirty="0"/>
              <a:t>Names and data generic; terrorist organization out of date</a:t>
            </a:r>
          </a:p>
          <a:p>
            <a:r>
              <a:rPr lang="en-US" dirty="0"/>
              <a:t>Students initially wary; assume heavy-handed ethics lesson</a:t>
            </a:r>
          </a:p>
          <a:p>
            <a:pPr lvl="1"/>
            <a:r>
              <a:rPr lang="en-US" dirty="0">
                <a:solidFill>
                  <a:schemeClr val="tx1">
                    <a:alpha val="40000"/>
                  </a:schemeClr>
                </a:solidFill>
              </a:rPr>
              <a:t>(They are correct, but not how they expect)</a:t>
            </a:r>
          </a:p>
        </p:txBody>
      </p:sp>
    </p:spTree>
    <p:extLst>
      <p:ext uri="{BB962C8B-B14F-4D97-AF65-F5344CB8AC3E}">
        <p14:creationId xmlns:p14="http://schemas.microsoft.com/office/powerpoint/2010/main" val="164996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 Brand Colors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5BBB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998</Words>
  <Application>Microsoft Macintosh PowerPoint</Application>
  <PresentationFormat>Widescreen</PresentationFormat>
  <Paragraphs>131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Arial Regular</vt:lpstr>
      <vt:lpstr>Calibri</vt:lpstr>
      <vt:lpstr>System Font Regular</vt:lpstr>
      <vt:lpstr>Office Theme</vt:lpstr>
      <vt:lpstr>Ethics in the CSE Capstone</vt:lpstr>
      <vt:lpstr>CSE442 – Software Engineering</vt:lpstr>
      <vt:lpstr>"Ethics Week"</vt:lpstr>
      <vt:lpstr>"Ethics Week"</vt:lpstr>
      <vt:lpstr>"Ethics Week"</vt:lpstr>
      <vt:lpstr>Our Ethics Rubric</vt:lpstr>
      <vt:lpstr>Our Ethics Rubric</vt:lpstr>
      <vt:lpstr>Rubric Criteria</vt:lpstr>
      <vt:lpstr>Activity Start</vt:lpstr>
      <vt:lpstr>Activity Work</vt:lpstr>
      <vt:lpstr>Last Three Questions</vt:lpstr>
      <vt:lpstr>Last Three Questions</vt:lpstr>
      <vt:lpstr>What Will They Do Next Year?</vt:lpstr>
      <vt:lpstr>Follow Ups</vt:lpstr>
      <vt:lpstr>Follow Ups</vt:lpstr>
      <vt:lpstr>Follow Ups</vt:lpstr>
      <vt:lpstr>Expand Ethical Issues To Consider</vt:lpstr>
      <vt:lpstr>End Result</vt:lpstr>
      <vt:lpstr>End Result</vt:lpstr>
    </vt:vector>
  </TitlesOfParts>
  <Manager/>
  <Company>University at Buffalo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Presentation</dc:title>
  <dc:subject/>
  <dc:creator>Division of University Communications</dc:creator>
  <cp:keywords/>
  <dc:description/>
  <cp:lastModifiedBy>Atri Rudra</cp:lastModifiedBy>
  <cp:revision>159</cp:revision>
  <dcterms:created xsi:type="dcterms:W3CDTF">2019-04-04T19:20:28Z</dcterms:created>
  <dcterms:modified xsi:type="dcterms:W3CDTF">2020-12-28T19:35:30Z</dcterms:modified>
  <cp:category/>
</cp:coreProperties>
</file>

<file path=docProps/thumbnail.jpeg>
</file>